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sldIdLst>
    <p:sldId id="256" r:id="rId2"/>
    <p:sldId id="257" r:id="rId3"/>
    <p:sldId id="258" r:id="rId4"/>
    <p:sldId id="259" r:id="rId5"/>
    <p:sldId id="260" r:id="rId6"/>
    <p:sldId id="261" r:id="rId7"/>
    <p:sldId id="263" r:id="rId8"/>
    <p:sldId id="262"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9/6/2021</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369352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9/6/2021</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484759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9/6/2021</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734105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9/6/2021</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571105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9/6/2021</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902398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9/6/2021</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8318161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9/6/2021</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353801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9/6/2021</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035644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9/6/2021</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821566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9/6/2021</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222667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9/6/2021</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84473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9/6/2021</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658953478"/>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68" r:id="rId6"/>
    <p:sldLayoutId id="2147483764" r:id="rId7"/>
    <p:sldLayoutId id="2147483765" r:id="rId8"/>
    <p:sldLayoutId id="2147483766" r:id="rId9"/>
    <p:sldLayoutId id="2147483767" r:id="rId10"/>
    <p:sldLayoutId id="2147483769"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digitally rendered city with numbers">
            <a:extLst>
              <a:ext uri="{FF2B5EF4-FFF2-40B4-BE49-F238E27FC236}">
                <a16:creationId xmlns:a16="http://schemas.microsoft.com/office/drawing/2014/main" id="{75A127E2-B88C-455B-8B3F-6DDFE641804E}"/>
              </a:ext>
            </a:extLst>
          </p:cNvPr>
          <p:cNvPicPr>
            <a:picLocks noChangeAspect="1"/>
          </p:cNvPicPr>
          <p:nvPr/>
        </p:nvPicPr>
        <p:blipFill rotWithShape="1">
          <a:blip r:embed="rId2">
            <a:alphaModFix amt="60000"/>
          </a:blip>
          <a:srcRect r="6221" b="-1"/>
          <a:stretch/>
        </p:blipFill>
        <p:spPr>
          <a:xfrm>
            <a:off x="20" y="10"/>
            <a:ext cx="12191980" cy="6857990"/>
          </a:xfrm>
          <a:prstGeom prst="rect">
            <a:avLst/>
          </a:prstGeom>
        </p:spPr>
      </p:pic>
      <p:sp>
        <p:nvSpPr>
          <p:cNvPr id="2" name="Title 1">
            <a:extLst>
              <a:ext uri="{FF2B5EF4-FFF2-40B4-BE49-F238E27FC236}">
                <a16:creationId xmlns:a16="http://schemas.microsoft.com/office/drawing/2014/main" id="{4E7255FD-8BEF-4ECC-B4C7-4B1A2D01786F}"/>
              </a:ext>
            </a:extLst>
          </p:cNvPr>
          <p:cNvSpPr>
            <a:spLocks noGrp="1"/>
          </p:cNvSpPr>
          <p:nvPr>
            <p:ph type="ctrTitle"/>
          </p:nvPr>
        </p:nvSpPr>
        <p:spPr>
          <a:xfrm>
            <a:off x="960120" y="640080"/>
            <a:ext cx="10268712" cy="3227832"/>
          </a:xfrm>
        </p:spPr>
        <p:txBody>
          <a:bodyPr anchor="b">
            <a:normAutofit/>
          </a:bodyPr>
          <a:lstStyle/>
          <a:p>
            <a:r>
              <a:rPr lang="en-GB" dirty="0"/>
              <a:t>It is time for wine</a:t>
            </a:r>
            <a:endParaRPr lang="en-US" dirty="0"/>
          </a:p>
        </p:txBody>
      </p:sp>
      <p:sp>
        <p:nvSpPr>
          <p:cNvPr id="3" name="Subtitle 2">
            <a:extLst>
              <a:ext uri="{FF2B5EF4-FFF2-40B4-BE49-F238E27FC236}">
                <a16:creationId xmlns:a16="http://schemas.microsoft.com/office/drawing/2014/main" id="{14FA02A1-84FA-4E5D-923E-887EC4CE1E66}"/>
              </a:ext>
            </a:extLst>
          </p:cNvPr>
          <p:cNvSpPr>
            <a:spLocks noGrp="1"/>
          </p:cNvSpPr>
          <p:nvPr>
            <p:ph type="subTitle" idx="1"/>
          </p:nvPr>
        </p:nvSpPr>
        <p:spPr>
          <a:xfrm>
            <a:off x="960120" y="4526280"/>
            <a:ext cx="10268712" cy="1508760"/>
          </a:xfrm>
        </p:spPr>
        <p:txBody>
          <a:bodyPr anchor="t">
            <a:normAutofit/>
          </a:bodyPr>
          <a:lstStyle/>
          <a:p>
            <a:r>
              <a:rPr lang="it-IT" dirty="0">
                <a:solidFill>
                  <a:schemeClr val="tx1"/>
                </a:solidFill>
              </a:rPr>
              <a:t>IBM Data Science Professional Certificate</a:t>
            </a:r>
          </a:p>
          <a:p>
            <a:r>
              <a:rPr lang="en-US" dirty="0">
                <a:solidFill>
                  <a:schemeClr val="tx1"/>
                </a:solidFill>
              </a:rPr>
              <a:t>Capstone Project - The Battle of Neighborhoods </a:t>
            </a:r>
          </a:p>
        </p:txBody>
      </p:sp>
    </p:spTree>
    <p:extLst>
      <p:ext uri="{BB962C8B-B14F-4D97-AF65-F5344CB8AC3E}">
        <p14:creationId xmlns:p14="http://schemas.microsoft.com/office/powerpoint/2010/main" val="233916781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D80CD-58BB-4065-8689-46A06E1B468B}"/>
              </a:ext>
            </a:extLst>
          </p:cNvPr>
          <p:cNvSpPr>
            <a:spLocks noGrp="1"/>
          </p:cNvSpPr>
          <p:nvPr>
            <p:ph type="title"/>
          </p:nvPr>
        </p:nvSpPr>
        <p:spPr/>
        <p:txBody>
          <a:bodyPr/>
          <a:lstStyle/>
          <a:p>
            <a:r>
              <a:rPr lang="en-GB" dirty="0"/>
              <a:t>Business problem</a:t>
            </a:r>
            <a:endParaRPr lang="en-US" dirty="0"/>
          </a:p>
        </p:txBody>
      </p:sp>
      <p:sp>
        <p:nvSpPr>
          <p:cNvPr id="3" name="Content Placeholder 2">
            <a:extLst>
              <a:ext uri="{FF2B5EF4-FFF2-40B4-BE49-F238E27FC236}">
                <a16:creationId xmlns:a16="http://schemas.microsoft.com/office/drawing/2014/main" id="{B3236108-D04F-4126-8AC9-C59DAD271CB7}"/>
              </a:ext>
            </a:extLst>
          </p:cNvPr>
          <p:cNvSpPr>
            <a:spLocks noGrp="1"/>
          </p:cNvSpPr>
          <p:nvPr>
            <p:ph idx="1"/>
          </p:nvPr>
        </p:nvSpPr>
        <p:spPr>
          <a:xfrm>
            <a:off x="960120" y="2587752"/>
            <a:ext cx="10268712" cy="3846604"/>
          </a:xfrm>
        </p:spPr>
        <p:txBody>
          <a:bodyPr>
            <a:normAutofit fontScale="85000" lnSpcReduction="20000"/>
          </a:bodyPr>
          <a:lstStyle/>
          <a:p>
            <a:pPr algn="just"/>
            <a:br>
              <a:rPr lang="en-US" b="0" i="0" dirty="0">
                <a:solidFill>
                  <a:srgbClr val="000000"/>
                </a:solidFill>
                <a:effectLst/>
                <a:latin typeface="Helvetica Neue"/>
              </a:rPr>
            </a:br>
            <a:r>
              <a:rPr lang="en-US" b="0" i="0" dirty="0">
                <a:solidFill>
                  <a:srgbClr val="000000"/>
                </a:solidFill>
                <a:effectLst/>
                <a:latin typeface="Helvetica Neue"/>
              </a:rPr>
              <a:t>Welcome to my Peer-graded Assignment: Capstone Project - The Battle of Neighborhoods. In this section I will explain you the Business problem that I decided to solve using skills and competences that I gained during last 10 courses of Data Science Professional Certificate on Coursera.</a:t>
            </a:r>
          </a:p>
          <a:p>
            <a:pPr algn="just"/>
            <a:r>
              <a:rPr lang="en-US" b="0" i="0" dirty="0">
                <a:solidFill>
                  <a:srgbClr val="000000"/>
                </a:solidFill>
                <a:effectLst/>
                <a:latin typeface="Helvetica Neue"/>
              </a:rPr>
              <a:t>Let`s imagine that I was contacted by famous Wine Bars Chain operating in different cities across Europe with goal to open first wine bar in Balkan region. They are currently in dilemma to open first bar in Belgrade, Serbia or Zagreb, Croatia. Therefore, they requested analysis about existing wine bars in downtown of both cities. As both cities are relatively similar when it comes to gastronomic offer, number of tourists and structure of city </a:t>
            </a:r>
            <a:r>
              <a:rPr lang="en-US" b="0" i="0" dirty="0" err="1">
                <a:solidFill>
                  <a:srgbClr val="000000"/>
                </a:solidFill>
                <a:effectLst/>
                <a:latin typeface="Helvetica Neue"/>
              </a:rPr>
              <a:t>centre</a:t>
            </a:r>
            <a:r>
              <a:rPr lang="en-US" b="0" i="0" dirty="0">
                <a:solidFill>
                  <a:srgbClr val="000000"/>
                </a:solidFill>
                <a:effectLst/>
                <a:latin typeface="Helvetica Neue"/>
              </a:rPr>
              <a:t>, they are interested in number of wine bars, its density and what would be best locations to open their wine bars.</a:t>
            </a:r>
          </a:p>
        </p:txBody>
      </p:sp>
    </p:spTree>
    <p:extLst>
      <p:ext uri="{BB962C8B-B14F-4D97-AF65-F5344CB8AC3E}">
        <p14:creationId xmlns:p14="http://schemas.microsoft.com/office/powerpoint/2010/main" val="2117846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D0707-EF0F-413E-8D6D-9DD68FA934A7}"/>
              </a:ext>
            </a:extLst>
          </p:cNvPr>
          <p:cNvSpPr>
            <a:spLocks noGrp="1"/>
          </p:cNvSpPr>
          <p:nvPr>
            <p:ph type="title"/>
          </p:nvPr>
        </p:nvSpPr>
        <p:spPr/>
        <p:txBody>
          <a:bodyPr/>
          <a:lstStyle/>
          <a:p>
            <a:r>
              <a:rPr lang="en-GB" dirty="0"/>
              <a:t>General </a:t>
            </a:r>
            <a:r>
              <a:rPr lang="en-GB" dirty="0" err="1"/>
              <a:t>infomation</a:t>
            </a:r>
            <a:endParaRPr lang="en-US" dirty="0"/>
          </a:p>
        </p:txBody>
      </p:sp>
      <p:sp>
        <p:nvSpPr>
          <p:cNvPr id="3" name="Content Placeholder 2">
            <a:extLst>
              <a:ext uri="{FF2B5EF4-FFF2-40B4-BE49-F238E27FC236}">
                <a16:creationId xmlns:a16="http://schemas.microsoft.com/office/drawing/2014/main" id="{2A7E5295-1E70-4BA2-B65E-D0D6438F8E7D}"/>
              </a:ext>
            </a:extLst>
          </p:cNvPr>
          <p:cNvSpPr>
            <a:spLocks noGrp="1"/>
          </p:cNvSpPr>
          <p:nvPr>
            <p:ph idx="1"/>
          </p:nvPr>
        </p:nvSpPr>
        <p:spPr>
          <a:xfrm>
            <a:off x="960120" y="2612514"/>
            <a:ext cx="3349530" cy="1651113"/>
          </a:xfrm>
        </p:spPr>
        <p:txBody>
          <a:bodyPr>
            <a:normAutofit fontScale="70000" lnSpcReduction="20000"/>
          </a:bodyPr>
          <a:lstStyle/>
          <a:p>
            <a:r>
              <a:rPr lang="en-GB" dirty="0"/>
              <a:t>Belgrade, Serbia</a:t>
            </a:r>
          </a:p>
          <a:p>
            <a:r>
              <a:rPr lang="en-US" sz="2000" dirty="0"/>
              <a:t>Area: 360 km²</a:t>
            </a:r>
          </a:p>
          <a:p>
            <a:r>
              <a:rPr lang="en-US" sz="2000" dirty="0"/>
              <a:t>Elevation: 117 m</a:t>
            </a:r>
          </a:p>
          <a:p>
            <a:r>
              <a:rPr lang="en-US" sz="2000" dirty="0"/>
              <a:t>Population: 1.374 million (2016) UN</a:t>
            </a:r>
          </a:p>
          <a:p>
            <a:endParaRPr lang="en-US" sz="2000" dirty="0"/>
          </a:p>
        </p:txBody>
      </p:sp>
      <p:pic>
        <p:nvPicPr>
          <p:cNvPr id="2052" name="Picture 4" descr="Beograd - od kasabe do evropske prestonice | Mondo Portal">
            <a:extLst>
              <a:ext uri="{FF2B5EF4-FFF2-40B4-BE49-F238E27FC236}">
                <a16:creationId xmlns:a16="http://schemas.microsoft.com/office/drawing/2014/main" id="{224C4C29-171F-4B11-8BEF-32A168D767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2411" y="4238866"/>
            <a:ext cx="3349530" cy="223420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Dečko iz Zagreba dronom snima grad i fotke su mu, moramo priznati,  impresivne. Donosimo fotogaleriju | Telegram.hr">
            <a:extLst>
              <a:ext uri="{FF2B5EF4-FFF2-40B4-BE49-F238E27FC236}">
                <a16:creationId xmlns:a16="http://schemas.microsoft.com/office/drawing/2014/main" id="{BBF39DF9-3F04-4FC9-8AD9-30472B7227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659" r="7373"/>
          <a:stretch/>
        </p:blipFill>
        <p:spPr bwMode="auto">
          <a:xfrm>
            <a:off x="7879302" y="4238865"/>
            <a:ext cx="3349530" cy="2234207"/>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AA175D77-4DC9-4B7E-8886-76392E300B98}"/>
              </a:ext>
            </a:extLst>
          </p:cNvPr>
          <p:cNvSpPr txBox="1">
            <a:spLocks/>
          </p:cNvSpPr>
          <p:nvPr/>
        </p:nvSpPr>
        <p:spPr>
          <a:xfrm>
            <a:off x="7879302" y="2587752"/>
            <a:ext cx="3349530" cy="1651113"/>
          </a:xfrm>
          <a:prstGeom prst="rect">
            <a:avLst/>
          </a:prstGeom>
        </p:spPr>
        <p:txBody>
          <a:bodyPr vert="horz" lIns="91440" tIns="45720" rIns="91440" bIns="45720" rtlCol="0">
            <a:normAutofit fontScale="70000" lnSpcReduction="2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Zagreb, Croatia</a:t>
            </a:r>
          </a:p>
          <a:p>
            <a:r>
              <a:rPr lang="en-US" sz="2000" dirty="0"/>
              <a:t>Area: 641 km²</a:t>
            </a:r>
          </a:p>
          <a:p>
            <a:r>
              <a:rPr lang="en-US" sz="2000" dirty="0"/>
              <a:t>Elevation: 158 m</a:t>
            </a:r>
          </a:p>
          <a:p>
            <a:r>
              <a:rPr lang="en-US" sz="2000" dirty="0"/>
              <a:t>Population: 806,341 (2019) Eurostat</a:t>
            </a:r>
          </a:p>
        </p:txBody>
      </p:sp>
    </p:spTree>
    <p:extLst>
      <p:ext uri="{BB962C8B-B14F-4D97-AF65-F5344CB8AC3E}">
        <p14:creationId xmlns:p14="http://schemas.microsoft.com/office/powerpoint/2010/main" val="36547082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80B5F-CDD9-42B9-BEC9-27657AD96F63}"/>
              </a:ext>
            </a:extLst>
          </p:cNvPr>
          <p:cNvSpPr>
            <a:spLocks noGrp="1"/>
          </p:cNvSpPr>
          <p:nvPr>
            <p:ph type="title"/>
          </p:nvPr>
        </p:nvSpPr>
        <p:spPr/>
        <p:txBody>
          <a:bodyPr/>
          <a:lstStyle/>
          <a:p>
            <a:r>
              <a:rPr lang="en-GB" dirty="0"/>
              <a:t>data</a:t>
            </a:r>
            <a:endParaRPr lang="en-US" dirty="0"/>
          </a:p>
        </p:txBody>
      </p:sp>
      <p:sp>
        <p:nvSpPr>
          <p:cNvPr id="3" name="Content Placeholder 2">
            <a:extLst>
              <a:ext uri="{FF2B5EF4-FFF2-40B4-BE49-F238E27FC236}">
                <a16:creationId xmlns:a16="http://schemas.microsoft.com/office/drawing/2014/main" id="{DF59F669-26CC-4C78-A460-EE848BD19238}"/>
              </a:ext>
            </a:extLst>
          </p:cNvPr>
          <p:cNvSpPr>
            <a:spLocks noGrp="1"/>
          </p:cNvSpPr>
          <p:nvPr>
            <p:ph idx="1"/>
          </p:nvPr>
        </p:nvSpPr>
        <p:spPr/>
        <p:txBody>
          <a:bodyPr>
            <a:normAutofit fontScale="92500" lnSpcReduction="10000"/>
          </a:bodyPr>
          <a:lstStyle/>
          <a:p>
            <a:pPr algn="just"/>
            <a:r>
              <a:rPr lang="en-US" b="0" i="0" dirty="0">
                <a:solidFill>
                  <a:srgbClr val="000000"/>
                </a:solidFill>
                <a:effectLst/>
                <a:latin typeface="Helvetica Neue"/>
              </a:rPr>
              <a:t>In order to solve business problem that I explained in first section I will retreat Dara using Foursquare API. As free account is limited to 100.</a:t>
            </a:r>
          </a:p>
          <a:p>
            <a:pPr algn="just"/>
            <a:r>
              <a:rPr lang="en-US" b="0" i="0" dirty="0">
                <a:solidFill>
                  <a:srgbClr val="000000"/>
                </a:solidFill>
                <a:effectLst/>
                <a:latin typeface="Helvetica Neue"/>
              </a:rPr>
              <a:t>Data that will be retrieved are:</a:t>
            </a:r>
          </a:p>
          <a:p>
            <a:pPr algn="l">
              <a:buFont typeface="+mj-lt"/>
              <a:buAutoNum type="arabicPeriod"/>
            </a:pPr>
            <a:r>
              <a:rPr lang="en-US" b="0" i="0" dirty="0">
                <a:solidFill>
                  <a:srgbClr val="000000"/>
                </a:solidFill>
                <a:effectLst/>
                <a:latin typeface="Helvetica Neue"/>
              </a:rPr>
              <a:t>Name of the venue</a:t>
            </a:r>
          </a:p>
          <a:p>
            <a:pPr algn="l">
              <a:buFont typeface="+mj-lt"/>
              <a:buAutoNum type="arabicPeriod"/>
            </a:pPr>
            <a:r>
              <a:rPr lang="en-US" b="0" i="0" dirty="0">
                <a:solidFill>
                  <a:srgbClr val="000000"/>
                </a:solidFill>
                <a:effectLst/>
                <a:latin typeface="Helvetica Neue"/>
              </a:rPr>
              <a:t>Venue ID</a:t>
            </a:r>
          </a:p>
          <a:p>
            <a:pPr algn="l">
              <a:buFont typeface="+mj-lt"/>
              <a:buAutoNum type="arabicPeriod"/>
            </a:pPr>
            <a:r>
              <a:rPr lang="en-US" b="0" i="0" dirty="0">
                <a:solidFill>
                  <a:srgbClr val="000000"/>
                </a:solidFill>
                <a:effectLst/>
                <a:latin typeface="Helvetica Neue"/>
              </a:rPr>
              <a:t>Latitude</a:t>
            </a:r>
          </a:p>
          <a:p>
            <a:pPr algn="l">
              <a:buFont typeface="+mj-lt"/>
              <a:buAutoNum type="arabicPeriod"/>
            </a:pPr>
            <a:r>
              <a:rPr lang="en-US" b="0" i="0" dirty="0">
                <a:solidFill>
                  <a:srgbClr val="000000"/>
                </a:solidFill>
                <a:effectLst/>
                <a:latin typeface="Helvetica Neue"/>
              </a:rPr>
              <a:t>Longitude</a:t>
            </a:r>
          </a:p>
          <a:p>
            <a:endParaRPr lang="en-US" dirty="0"/>
          </a:p>
        </p:txBody>
      </p:sp>
    </p:spTree>
    <p:extLst>
      <p:ext uri="{BB962C8B-B14F-4D97-AF65-F5344CB8AC3E}">
        <p14:creationId xmlns:p14="http://schemas.microsoft.com/office/powerpoint/2010/main" val="2642075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F5E58-AF4F-4F43-B7A8-85394C11F8FC}"/>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F73736F4-3416-44D2-A597-928740256D3E}"/>
              </a:ext>
            </a:extLst>
          </p:cNvPr>
          <p:cNvSpPr>
            <a:spLocks noGrp="1"/>
          </p:cNvSpPr>
          <p:nvPr>
            <p:ph idx="1"/>
          </p:nvPr>
        </p:nvSpPr>
        <p:spPr/>
        <p:txBody>
          <a:bodyPr>
            <a:normAutofit lnSpcReduction="10000"/>
          </a:bodyPr>
          <a:lstStyle/>
          <a:p>
            <a:r>
              <a:rPr lang="en-GB" dirty="0"/>
              <a:t>On the beginning data was obtained using Foursquare API </a:t>
            </a:r>
            <a:r>
              <a:rPr lang="en-GB" dirty="0" err="1"/>
              <a:t>wich</a:t>
            </a:r>
            <a:r>
              <a:rPr lang="en-GB" dirty="0"/>
              <a:t> gave us following information:</a:t>
            </a:r>
          </a:p>
          <a:p>
            <a:r>
              <a:rPr lang="en-US" b="1" i="1" dirty="0"/>
              <a:t>Total number of wine bars in Belgrade, Serbia is  51</a:t>
            </a:r>
          </a:p>
          <a:p>
            <a:r>
              <a:rPr lang="en-US" b="1" i="1" dirty="0"/>
              <a:t>Total number of wine bars in Zagreb, Croatia is  28</a:t>
            </a:r>
          </a:p>
          <a:p>
            <a:r>
              <a:rPr lang="en-US" b="1" dirty="0"/>
              <a:t>By the observation of the map we could see that density of wine bars in Zagreb is higher than in Belgrade. However, we needed prove for it. Mean Distance from Mean coordinates for each city was calculated.</a:t>
            </a:r>
          </a:p>
        </p:txBody>
      </p:sp>
    </p:spTree>
    <p:extLst>
      <p:ext uri="{BB962C8B-B14F-4D97-AF65-F5344CB8AC3E}">
        <p14:creationId xmlns:p14="http://schemas.microsoft.com/office/powerpoint/2010/main" val="1078748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04B5D-207F-43CA-B22E-270D0648DE7C}"/>
              </a:ext>
            </a:extLst>
          </p:cNvPr>
          <p:cNvSpPr>
            <a:spLocks noGrp="1"/>
          </p:cNvSpPr>
          <p:nvPr>
            <p:ph type="title"/>
          </p:nvPr>
        </p:nvSpPr>
        <p:spPr/>
        <p:txBody>
          <a:bodyPr/>
          <a:lstStyle/>
          <a:p>
            <a:r>
              <a:rPr lang="en-GB" dirty="0"/>
              <a:t>Result</a:t>
            </a:r>
            <a:endParaRPr lang="en-US" dirty="0"/>
          </a:p>
        </p:txBody>
      </p:sp>
      <p:sp>
        <p:nvSpPr>
          <p:cNvPr id="3" name="Content Placeholder 2">
            <a:extLst>
              <a:ext uri="{FF2B5EF4-FFF2-40B4-BE49-F238E27FC236}">
                <a16:creationId xmlns:a16="http://schemas.microsoft.com/office/drawing/2014/main" id="{C34F70E1-98A7-470C-A2E2-0C1A23314B6B}"/>
              </a:ext>
            </a:extLst>
          </p:cNvPr>
          <p:cNvSpPr>
            <a:spLocks noGrp="1"/>
          </p:cNvSpPr>
          <p:nvPr>
            <p:ph idx="1"/>
          </p:nvPr>
        </p:nvSpPr>
        <p:spPr/>
        <p:txBody>
          <a:bodyPr>
            <a:normAutofit/>
          </a:bodyPr>
          <a:lstStyle/>
          <a:p>
            <a:r>
              <a:rPr lang="en-US" sz="1400" dirty="0"/>
              <a:t>Belgrade, Serbia</a:t>
            </a:r>
          </a:p>
          <a:p>
            <a:r>
              <a:rPr lang="en-US" sz="1400" dirty="0"/>
              <a:t>Mean Distance from Mean coordinates</a:t>
            </a:r>
          </a:p>
          <a:p>
            <a:r>
              <a:rPr lang="en-US" sz="1400" dirty="0"/>
              <a:t>0.020989751460307772</a:t>
            </a:r>
          </a:p>
        </p:txBody>
      </p:sp>
      <p:pic>
        <p:nvPicPr>
          <p:cNvPr id="6" name="Picture 5">
            <a:extLst>
              <a:ext uri="{FF2B5EF4-FFF2-40B4-BE49-F238E27FC236}">
                <a16:creationId xmlns:a16="http://schemas.microsoft.com/office/drawing/2014/main" id="{9FFA08A7-EDBC-4C81-8ADD-3FEE580B6BB9}"/>
              </a:ext>
            </a:extLst>
          </p:cNvPr>
          <p:cNvPicPr>
            <a:picLocks noChangeAspect="1"/>
          </p:cNvPicPr>
          <p:nvPr/>
        </p:nvPicPr>
        <p:blipFill rotWithShape="1">
          <a:blip r:embed="rId2"/>
          <a:srcRect l="25528" t="26177" r="27271" b="12048"/>
          <a:stretch/>
        </p:blipFill>
        <p:spPr>
          <a:xfrm>
            <a:off x="5276675" y="2416030"/>
            <a:ext cx="5754847" cy="4236440"/>
          </a:xfrm>
          <a:prstGeom prst="rect">
            <a:avLst/>
          </a:prstGeom>
        </p:spPr>
      </p:pic>
    </p:spTree>
    <p:extLst>
      <p:ext uri="{BB962C8B-B14F-4D97-AF65-F5344CB8AC3E}">
        <p14:creationId xmlns:p14="http://schemas.microsoft.com/office/powerpoint/2010/main" val="3861416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04B5D-207F-43CA-B22E-270D0648DE7C}"/>
              </a:ext>
            </a:extLst>
          </p:cNvPr>
          <p:cNvSpPr>
            <a:spLocks noGrp="1"/>
          </p:cNvSpPr>
          <p:nvPr>
            <p:ph type="title"/>
          </p:nvPr>
        </p:nvSpPr>
        <p:spPr/>
        <p:txBody>
          <a:bodyPr/>
          <a:lstStyle/>
          <a:p>
            <a:r>
              <a:rPr lang="en-GB" dirty="0"/>
              <a:t>Result</a:t>
            </a:r>
            <a:endParaRPr lang="en-US" dirty="0"/>
          </a:p>
        </p:txBody>
      </p:sp>
      <p:sp>
        <p:nvSpPr>
          <p:cNvPr id="3" name="Content Placeholder 2">
            <a:extLst>
              <a:ext uri="{FF2B5EF4-FFF2-40B4-BE49-F238E27FC236}">
                <a16:creationId xmlns:a16="http://schemas.microsoft.com/office/drawing/2014/main" id="{C34F70E1-98A7-470C-A2E2-0C1A23314B6B}"/>
              </a:ext>
            </a:extLst>
          </p:cNvPr>
          <p:cNvSpPr>
            <a:spLocks noGrp="1"/>
          </p:cNvSpPr>
          <p:nvPr>
            <p:ph idx="1"/>
          </p:nvPr>
        </p:nvSpPr>
        <p:spPr/>
        <p:txBody>
          <a:bodyPr>
            <a:normAutofit/>
          </a:bodyPr>
          <a:lstStyle/>
          <a:p>
            <a:r>
              <a:rPr lang="en-US" sz="1400" dirty="0"/>
              <a:t>Zagreb, Croatia</a:t>
            </a:r>
          </a:p>
          <a:p>
            <a:r>
              <a:rPr lang="en-US" sz="1400" dirty="0"/>
              <a:t>Mean Distance from Mean coordinates</a:t>
            </a:r>
          </a:p>
          <a:p>
            <a:r>
              <a:rPr lang="en-US" sz="1400" dirty="0"/>
              <a:t>0.02231054527921986</a:t>
            </a:r>
          </a:p>
        </p:txBody>
      </p:sp>
      <p:pic>
        <p:nvPicPr>
          <p:cNvPr id="5" name="Picture 4">
            <a:extLst>
              <a:ext uri="{FF2B5EF4-FFF2-40B4-BE49-F238E27FC236}">
                <a16:creationId xmlns:a16="http://schemas.microsoft.com/office/drawing/2014/main" id="{62A0D8A2-8D49-4F60-9320-44AC7DD17851}"/>
              </a:ext>
            </a:extLst>
          </p:cNvPr>
          <p:cNvPicPr>
            <a:picLocks noChangeAspect="1"/>
          </p:cNvPicPr>
          <p:nvPr/>
        </p:nvPicPr>
        <p:blipFill rotWithShape="1">
          <a:blip r:embed="rId2"/>
          <a:srcRect l="23601" t="28502" r="18257" b="13884"/>
          <a:stretch/>
        </p:blipFill>
        <p:spPr>
          <a:xfrm>
            <a:off x="4609749" y="2627560"/>
            <a:ext cx="7088697" cy="3951216"/>
          </a:xfrm>
          <a:prstGeom prst="rect">
            <a:avLst/>
          </a:prstGeom>
        </p:spPr>
      </p:pic>
    </p:spTree>
    <p:extLst>
      <p:ext uri="{BB962C8B-B14F-4D97-AF65-F5344CB8AC3E}">
        <p14:creationId xmlns:p14="http://schemas.microsoft.com/office/powerpoint/2010/main" val="18324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5335F-73BD-4734-A4F1-62554E680925}"/>
              </a:ext>
            </a:extLst>
          </p:cNvPr>
          <p:cNvSpPr>
            <a:spLocks noGrp="1"/>
          </p:cNvSpPr>
          <p:nvPr>
            <p:ph type="title"/>
          </p:nvPr>
        </p:nvSpPr>
        <p:spPr/>
        <p:txBody>
          <a:bodyPr/>
          <a:lstStyle/>
          <a:p>
            <a:r>
              <a:rPr lang="en-GB" dirty="0"/>
              <a:t>Discussion</a:t>
            </a:r>
            <a:endParaRPr lang="en-US" dirty="0"/>
          </a:p>
        </p:txBody>
      </p:sp>
      <p:sp>
        <p:nvSpPr>
          <p:cNvPr id="3" name="Content Placeholder 2">
            <a:extLst>
              <a:ext uri="{FF2B5EF4-FFF2-40B4-BE49-F238E27FC236}">
                <a16:creationId xmlns:a16="http://schemas.microsoft.com/office/drawing/2014/main" id="{0E04A980-B864-4172-B0B2-7BDF32AF4F44}"/>
              </a:ext>
            </a:extLst>
          </p:cNvPr>
          <p:cNvSpPr>
            <a:spLocks noGrp="1"/>
          </p:cNvSpPr>
          <p:nvPr>
            <p:ph idx="1"/>
          </p:nvPr>
        </p:nvSpPr>
        <p:spPr/>
        <p:txBody>
          <a:bodyPr/>
          <a:lstStyle/>
          <a:p>
            <a:r>
              <a:rPr lang="en-GB" dirty="0"/>
              <a:t>Result of analysis shows that density of smaller number of wine bars in Zagreb, Croatia is bigger than in Belgrade, Serbia. However, we can observe that few venues are in suburbs of the city, while most of other bars are located in city centre. On the hand, in Belgrade bars are distributed evenly around wider are of the city centre. Additional analysis and change of criteria can be done on available data in order to obtain more precise result.</a:t>
            </a:r>
            <a:endParaRPr lang="en-US" dirty="0"/>
          </a:p>
        </p:txBody>
      </p:sp>
    </p:spTree>
    <p:extLst>
      <p:ext uri="{BB962C8B-B14F-4D97-AF65-F5344CB8AC3E}">
        <p14:creationId xmlns:p14="http://schemas.microsoft.com/office/powerpoint/2010/main" val="3002623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05E87-C8B0-4FE5-90A3-A8B116A2D9CC}"/>
              </a:ext>
            </a:extLst>
          </p:cNvPr>
          <p:cNvSpPr>
            <a:spLocks noGrp="1"/>
          </p:cNvSpPr>
          <p:nvPr>
            <p:ph type="title"/>
          </p:nvPr>
        </p:nvSpPr>
        <p:spPr/>
        <p:txBody>
          <a:bodyPr/>
          <a:lstStyle/>
          <a:p>
            <a:r>
              <a:rPr lang="en-GB" dirty="0"/>
              <a:t>Conclusion</a:t>
            </a:r>
            <a:endParaRPr lang="en-US" dirty="0"/>
          </a:p>
        </p:txBody>
      </p:sp>
      <p:sp>
        <p:nvSpPr>
          <p:cNvPr id="3" name="Content Placeholder 2">
            <a:extLst>
              <a:ext uri="{FF2B5EF4-FFF2-40B4-BE49-F238E27FC236}">
                <a16:creationId xmlns:a16="http://schemas.microsoft.com/office/drawing/2014/main" id="{3F6C6732-894E-40A0-9ED9-15F2CA5B9D86}"/>
              </a:ext>
            </a:extLst>
          </p:cNvPr>
          <p:cNvSpPr>
            <a:spLocks noGrp="1"/>
          </p:cNvSpPr>
          <p:nvPr>
            <p:ph idx="1"/>
          </p:nvPr>
        </p:nvSpPr>
        <p:spPr/>
        <p:txBody>
          <a:bodyPr/>
          <a:lstStyle/>
          <a:p>
            <a:r>
              <a:rPr lang="en-GB" dirty="0"/>
              <a:t>Here are few conclusions that can help solve our business problem:</a:t>
            </a:r>
          </a:p>
          <a:p>
            <a:pPr marL="457200" indent="-457200">
              <a:buFontTx/>
              <a:buChar char="-"/>
            </a:pPr>
            <a:r>
              <a:rPr lang="en-GB" dirty="0"/>
              <a:t>Belgrade has more wine bars than Zagreb</a:t>
            </a:r>
          </a:p>
          <a:p>
            <a:pPr marL="457200" indent="-457200">
              <a:buFontTx/>
              <a:buChar char="-"/>
            </a:pPr>
            <a:r>
              <a:rPr lang="en-GB" dirty="0"/>
              <a:t>Most of wine bars in Zagreb are located in strict city </a:t>
            </a:r>
            <a:r>
              <a:rPr lang="en-GB" dirty="0" err="1"/>
              <a:t>center</a:t>
            </a:r>
            <a:endParaRPr lang="en-GB" dirty="0"/>
          </a:p>
          <a:p>
            <a:pPr marL="457200" indent="-457200">
              <a:buFontTx/>
              <a:buChar char="-"/>
            </a:pPr>
            <a:r>
              <a:rPr lang="en-US" dirty="0"/>
              <a:t>Location of new wine bar in Zagreb pays bigger role in success of the business than in case of Belgrade</a:t>
            </a:r>
          </a:p>
        </p:txBody>
      </p:sp>
    </p:spTree>
    <p:extLst>
      <p:ext uri="{BB962C8B-B14F-4D97-AF65-F5344CB8AC3E}">
        <p14:creationId xmlns:p14="http://schemas.microsoft.com/office/powerpoint/2010/main" val="2808142552"/>
      </p:ext>
    </p:extLst>
  </p:cSld>
  <p:clrMapOvr>
    <a:masterClrMapping/>
  </p:clrMapOvr>
</p:sld>
</file>

<file path=ppt/theme/theme1.xml><?xml version="1.0" encoding="utf-8"?>
<a:theme xmlns:a="http://schemas.openxmlformats.org/drawingml/2006/main" name="JuxtaposeVTI">
  <a:themeElements>
    <a:clrScheme name="Juxtapose">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docProps/app.xml><?xml version="1.0" encoding="utf-8"?>
<Properties xmlns="http://schemas.openxmlformats.org/officeDocument/2006/extended-properties" xmlns:vt="http://schemas.openxmlformats.org/officeDocument/2006/docPropsVTypes">
  <TotalTime>32</TotalTime>
  <Words>499</Words>
  <Application>Microsoft Office PowerPoint</Application>
  <PresentationFormat>Widescreen</PresentationFormat>
  <Paragraphs>42</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Franklin Gothic Demi Cond</vt:lpstr>
      <vt:lpstr>Franklin Gothic Medium</vt:lpstr>
      <vt:lpstr>Helvetica Neue</vt:lpstr>
      <vt:lpstr>Wingdings</vt:lpstr>
      <vt:lpstr>JuxtaposeVTI</vt:lpstr>
      <vt:lpstr>It is time for wine</vt:lpstr>
      <vt:lpstr>Business problem</vt:lpstr>
      <vt:lpstr>General infomation</vt:lpstr>
      <vt:lpstr>data</vt:lpstr>
      <vt:lpstr>Methodology</vt:lpstr>
      <vt:lpstr>Result</vt:lpstr>
      <vt:lpstr>Result</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 is time for wine</dc:title>
  <dc:creator>Vojislav Vujic</dc:creator>
  <cp:lastModifiedBy>Vojislav Vujic</cp:lastModifiedBy>
  <cp:revision>4</cp:revision>
  <dcterms:created xsi:type="dcterms:W3CDTF">2021-09-06T12:41:21Z</dcterms:created>
  <dcterms:modified xsi:type="dcterms:W3CDTF">2021-09-06T13:13:59Z</dcterms:modified>
</cp:coreProperties>
</file>

<file path=docProps/thumbnail.jpeg>
</file>